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1a5136c89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1a5136c8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1a5136c8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1a5136c8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1a5136c89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1a5136c8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1a5136c89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1a5136c8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1a5136c89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1a5136c8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1a5136c89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1a5136c8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1a5136c89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1a5136c8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1a5136c89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1a5136c8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1a5136c89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1a5136c8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19516613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19516613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1a5136c89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1a5136c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1a5136c89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1a5136c8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1a5136c89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1a5136c89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1a5136c89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1a5136c8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19516613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19516613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1a5136c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1a5136c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1a5136c89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1a5136c8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1a5136c8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1a5136c8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1a5136c8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1a5136c8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1a5136c8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1a5136c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1a5136c89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1a5136c8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1a5136c8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1a5136c8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Lum83DLPXIw"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hyperlink" Target="https://everydaypower.com/achievement-quote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everydaypower.com/john-wooden-quot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Clpw7PG7m1Q"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hyperlink" Target="https://everydaypower.com/theodore-roosevelt-quote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3sNVhNThxcc"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MeNY-RxDJi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lgZRMptA0Lk"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AKzM3CZoWqY"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hyperlink" Target="https://everydaypower.com/ways-for-overcoming-obstacl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everydaypower.com/happy-inspirational-quot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ntwNEBNt3DY"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s5q2Z30Vi5U"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9O5_Q-oLr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50075"/>
            <a:ext cx="8520600" cy="462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6000">
                <a:latin typeface="Happy Monkey"/>
                <a:ea typeface="Happy Monkey"/>
                <a:cs typeface="Happy Monkey"/>
                <a:sym typeface="Happy Monkey"/>
              </a:rPr>
              <a:t>More ideas for Social Emotional Learning at Home TK-2nd!</a:t>
            </a:r>
            <a:endParaRPr sz="7200">
              <a:latin typeface="Happy Monkey"/>
              <a:ea typeface="Happy Monkey"/>
              <a:cs typeface="Happy Monkey"/>
              <a:sym typeface="Happy Monkey"/>
            </a:endParaRPr>
          </a:p>
          <a:p>
            <a:pPr marL="0" lvl="0" indent="0" algn="ctr" rtl="0">
              <a:spcBef>
                <a:spcPts val="0"/>
              </a:spcBef>
              <a:spcAft>
                <a:spcPts val="0"/>
              </a:spcAft>
              <a:buNone/>
            </a:pPr>
            <a:endParaRPr sz="7200">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Created by: Hilary Ramirez (School Counselor)</a:t>
            </a:r>
            <a:endParaRPr sz="1800">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 and Megan Gross (SAI Teacher on Special Assignment)</a:t>
            </a:r>
            <a:endParaRPr sz="1800">
              <a:latin typeface="Happy Monkey"/>
              <a:ea typeface="Happy Monkey"/>
              <a:cs typeface="Happy Monkey"/>
              <a:sym typeface="Happy Monke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0" y="1641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5</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latin typeface="Happy Monkey"/>
                <a:ea typeface="Happy Monkey"/>
                <a:cs typeface="Happy Monkey"/>
                <a:sym typeface="Happy Monkey"/>
              </a:rPr>
              <a:t>“You always pass failure on the way to success.” -Mickey Rooney</a:t>
            </a:r>
            <a:endParaRPr sz="6000">
              <a:latin typeface="Happy Monkey"/>
              <a:ea typeface="Happy Monkey"/>
              <a:cs typeface="Happy Monkey"/>
              <a:sym typeface="Happy Monke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12"/>
        <p:cNvGrpSpPr/>
        <p:nvPr/>
      </p:nvGrpSpPr>
      <p:grpSpPr>
        <a:xfrm>
          <a:off x="0" y="0"/>
          <a:ext cx="0" cy="0"/>
          <a:chOff x="0" y="0"/>
          <a:chExt cx="0" cy="0"/>
        </a:xfrm>
      </p:grpSpPr>
      <p:pic>
        <p:nvPicPr>
          <p:cNvPr id="113" name="Google Shape;113;p23"/>
          <p:cNvPicPr preferRelativeResize="0"/>
          <p:nvPr/>
        </p:nvPicPr>
        <p:blipFill rotWithShape="1">
          <a:blip r:embed="rId3">
            <a:alphaModFix/>
          </a:blip>
          <a:srcRect l="20614" t="21935" r="21528" b="9514"/>
          <a:stretch/>
        </p:blipFill>
        <p:spPr>
          <a:xfrm>
            <a:off x="6092975" y="3309702"/>
            <a:ext cx="2436001" cy="1729298"/>
          </a:xfrm>
          <a:prstGeom prst="rect">
            <a:avLst/>
          </a:prstGeom>
          <a:noFill/>
          <a:ln>
            <a:noFill/>
          </a:ln>
        </p:spPr>
      </p:pic>
      <p:sp>
        <p:nvSpPr>
          <p:cNvPr id="114" name="Google Shape;114;p23"/>
          <p:cNvSpPr txBox="1">
            <a:spLocks noGrp="1"/>
          </p:cNvSpPr>
          <p:nvPr>
            <p:ph type="title"/>
          </p:nvPr>
        </p:nvSpPr>
        <p:spPr>
          <a:xfrm>
            <a:off x="152400" y="216425"/>
            <a:ext cx="5785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Mindful Breathing Techniques</a:t>
            </a:r>
            <a:endParaRPr sz="3000">
              <a:latin typeface="Happy Monkey"/>
              <a:ea typeface="Happy Monkey"/>
              <a:cs typeface="Happy Monkey"/>
              <a:sym typeface="Happy Monkey"/>
            </a:endParaRPr>
          </a:p>
        </p:txBody>
      </p:sp>
      <p:pic>
        <p:nvPicPr>
          <p:cNvPr id="115" name="Google Shape;115;p23"/>
          <p:cNvPicPr preferRelativeResize="0"/>
          <p:nvPr/>
        </p:nvPicPr>
        <p:blipFill rotWithShape="1">
          <a:blip r:embed="rId4">
            <a:alphaModFix/>
          </a:blip>
          <a:srcRect l="20067" t="16467" r="20946" b="17078"/>
          <a:stretch/>
        </p:blipFill>
        <p:spPr>
          <a:xfrm>
            <a:off x="6550175" y="1666300"/>
            <a:ext cx="2436001" cy="1608545"/>
          </a:xfrm>
          <a:prstGeom prst="rect">
            <a:avLst/>
          </a:prstGeom>
          <a:noFill/>
          <a:ln>
            <a:noFill/>
          </a:ln>
        </p:spPr>
      </p:pic>
      <p:pic>
        <p:nvPicPr>
          <p:cNvPr id="116" name="Google Shape;116;p23"/>
          <p:cNvPicPr preferRelativeResize="0"/>
          <p:nvPr/>
        </p:nvPicPr>
        <p:blipFill rotWithShape="1">
          <a:blip r:embed="rId5">
            <a:alphaModFix/>
          </a:blip>
          <a:srcRect l="20184" t="17616" r="21376" b="15681"/>
          <a:stretch/>
        </p:blipFill>
        <p:spPr>
          <a:xfrm>
            <a:off x="6042821" y="64025"/>
            <a:ext cx="2436001" cy="1563151"/>
          </a:xfrm>
          <a:prstGeom prst="rect">
            <a:avLst/>
          </a:prstGeom>
          <a:noFill/>
          <a:ln>
            <a:noFill/>
          </a:ln>
        </p:spPr>
      </p:pic>
      <p:sp>
        <p:nvSpPr>
          <p:cNvPr id="117" name="Google Shape;117;p23"/>
          <p:cNvSpPr txBox="1"/>
          <p:nvPr/>
        </p:nvSpPr>
        <p:spPr>
          <a:xfrm>
            <a:off x="285300" y="924975"/>
            <a:ext cx="5549700" cy="40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Happy Monkey"/>
                <a:ea typeface="Happy Monkey"/>
                <a:cs typeface="Happy Monkey"/>
                <a:sym typeface="Happy Monkey"/>
              </a:rPr>
              <a:t>When you are feeling sad, excited, nervous, or if you need to calm down.</a:t>
            </a:r>
            <a:endParaRPr sz="2000" b="1">
              <a:latin typeface="Happy Monkey"/>
              <a:ea typeface="Happy Monkey"/>
              <a:cs typeface="Happy Monkey"/>
              <a:sym typeface="Happy Monkey"/>
            </a:endParaRPr>
          </a:p>
          <a:p>
            <a:pPr marL="457200" lvl="0" indent="-355600" algn="l" rtl="0">
              <a:spcBef>
                <a:spcPts val="0"/>
              </a:spcBef>
              <a:spcAft>
                <a:spcPts val="0"/>
              </a:spcAft>
              <a:buSzPts val="2000"/>
              <a:buFont typeface="Happy Monkey"/>
              <a:buAutoNum type="arabicPeriod"/>
            </a:pPr>
            <a:r>
              <a:rPr lang="en" sz="2000">
                <a:latin typeface="Happy Monkey"/>
                <a:ea typeface="Happy Monkey"/>
                <a:cs typeface="Happy Monkey"/>
                <a:sym typeface="Happy Monkey"/>
              </a:rPr>
              <a:t>Find a quiet location.</a:t>
            </a:r>
            <a:endParaRPr sz="2000">
              <a:latin typeface="Happy Monkey"/>
              <a:ea typeface="Happy Monkey"/>
              <a:cs typeface="Happy Monkey"/>
              <a:sym typeface="Happy Monkey"/>
            </a:endParaRPr>
          </a:p>
          <a:p>
            <a:pPr marL="457200" lvl="0" indent="-355600" algn="l" rtl="0">
              <a:spcBef>
                <a:spcPts val="0"/>
              </a:spcBef>
              <a:spcAft>
                <a:spcPts val="0"/>
              </a:spcAft>
              <a:buSzPts val="2000"/>
              <a:buFont typeface="Happy Monkey"/>
              <a:buAutoNum type="arabicPeriod"/>
            </a:pPr>
            <a:r>
              <a:rPr lang="en" sz="2000">
                <a:latin typeface="Happy Monkey"/>
                <a:ea typeface="Happy Monkey"/>
                <a:cs typeface="Happy Monkey"/>
                <a:sym typeface="Happy Monkey"/>
              </a:rPr>
              <a:t>Practice these 3 mindful techniques.</a:t>
            </a:r>
            <a:endParaRPr sz="2000">
              <a:latin typeface="Happy Monkey"/>
              <a:ea typeface="Happy Monkey"/>
              <a:cs typeface="Happy Monkey"/>
              <a:sym typeface="Happy Monkey"/>
            </a:endParaRPr>
          </a:p>
          <a:p>
            <a:pPr marL="457200" lvl="0" indent="-355600" algn="l" rtl="0">
              <a:spcBef>
                <a:spcPts val="0"/>
              </a:spcBef>
              <a:spcAft>
                <a:spcPts val="0"/>
              </a:spcAft>
              <a:buSzPts val="2000"/>
              <a:buFont typeface="Happy Monkey"/>
              <a:buAutoNum type="arabicPeriod"/>
            </a:pPr>
            <a:r>
              <a:rPr lang="en" sz="2000">
                <a:latin typeface="Happy Monkey"/>
                <a:ea typeface="Happy Monkey"/>
                <a:cs typeface="Happy Monkey"/>
                <a:sym typeface="Happy Monkey"/>
              </a:rPr>
              <a:t>Think about how your body feels when you are practicing these mindful breathing techniques.</a:t>
            </a:r>
            <a:endParaRPr sz="2000">
              <a:latin typeface="Happy Monkey"/>
              <a:ea typeface="Happy Monkey"/>
              <a:cs typeface="Happy Monkey"/>
              <a:sym typeface="Happy Monkey"/>
            </a:endParaRPr>
          </a:p>
          <a:p>
            <a:pPr marL="457200" lvl="0" indent="0" algn="l" rtl="0">
              <a:spcBef>
                <a:spcPts val="0"/>
              </a:spcBef>
              <a:spcAft>
                <a:spcPts val="0"/>
              </a:spcAft>
              <a:buNone/>
            </a:pPr>
            <a:endParaRPr sz="2000">
              <a:latin typeface="Happy Monkey"/>
              <a:ea typeface="Happy Monkey"/>
              <a:cs typeface="Happy Monkey"/>
              <a:sym typeface="Happy Monkey"/>
            </a:endParaRPr>
          </a:p>
          <a:p>
            <a:pPr marL="0" lvl="0" indent="0" algn="ctr" rtl="0">
              <a:spcBef>
                <a:spcPts val="0"/>
              </a:spcBef>
              <a:spcAft>
                <a:spcPts val="0"/>
              </a:spcAft>
              <a:buNone/>
            </a:pPr>
            <a:r>
              <a:rPr lang="en" sz="2000">
                <a:latin typeface="Happy Monkey"/>
                <a:ea typeface="Happy Monkey"/>
                <a:cs typeface="Happy Monkey"/>
                <a:sym typeface="Happy Monkey"/>
              </a:rPr>
              <a:t>Which one was your favorite? Once you have picked one, teach one of your family members how to practice this breathing technique.</a:t>
            </a:r>
            <a:endParaRPr sz="2000">
              <a:latin typeface="Happy Monkey"/>
              <a:ea typeface="Happy Monkey"/>
              <a:cs typeface="Happy Monkey"/>
              <a:sym typeface="Happy Monke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21"/>
        <p:cNvGrpSpPr/>
        <p:nvPr/>
      </p:nvGrpSpPr>
      <p:grpSpPr>
        <a:xfrm>
          <a:off x="0" y="0"/>
          <a:ext cx="0" cy="0"/>
          <a:chOff x="0" y="0"/>
          <a:chExt cx="0" cy="0"/>
        </a:xfrm>
      </p:grpSpPr>
      <p:sp>
        <p:nvSpPr>
          <p:cNvPr id="122" name="Google Shape;122;p24"/>
          <p:cNvSpPr txBox="1">
            <a:spLocks noGrp="1"/>
          </p:cNvSpPr>
          <p:nvPr>
            <p:ph type="ctrTitle"/>
          </p:nvPr>
        </p:nvSpPr>
        <p:spPr>
          <a:xfrm>
            <a:off x="311700" y="1641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6</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 “Why fit in when you were born to stand out?” – </a:t>
            </a:r>
            <a:r>
              <a:rPr lang="en" sz="1800" b="1">
                <a:highlight>
                  <a:srgbClr val="FF00FF"/>
                </a:highlight>
                <a:latin typeface="Happy Monkey"/>
                <a:ea typeface="Happy Monkey"/>
                <a:cs typeface="Happy Monkey"/>
                <a:sym typeface="Happy Monkey"/>
              </a:rPr>
              <a:t>Dr. Seuss</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6"/>
        <p:cNvGrpSpPr/>
        <p:nvPr/>
      </p:nvGrpSpPr>
      <p:grpSpPr>
        <a:xfrm>
          <a:off x="0" y="0"/>
          <a:ext cx="0" cy="0"/>
          <a:chOff x="0" y="0"/>
          <a:chExt cx="0" cy="0"/>
        </a:xfrm>
      </p:grpSpPr>
      <p:pic>
        <p:nvPicPr>
          <p:cNvPr id="127" name="Google Shape;127;p25" descr=" " title="My Many Colored Days">
            <a:hlinkClick r:id="rId3"/>
          </p:cNvPr>
          <p:cNvPicPr preferRelativeResize="0"/>
          <p:nvPr/>
        </p:nvPicPr>
        <p:blipFill>
          <a:blip r:embed="rId4">
            <a:alphaModFix/>
          </a:blip>
          <a:stretch>
            <a:fillRect/>
          </a:stretch>
        </p:blipFill>
        <p:spPr>
          <a:xfrm>
            <a:off x="4572000" y="1642525"/>
            <a:ext cx="4572000" cy="3429000"/>
          </a:xfrm>
          <a:prstGeom prst="rect">
            <a:avLst/>
          </a:prstGeom>
          <a:noFill/>
          <a:ln>
            <a:noFill/>
          </a:ln>
        </p:spPr>
      </p:pic>
      <p:sp>
        <p:nvSpPr>
          <p:cNvPr id="128" name="Google Shape;128;p25"/>
          <p:cNvSpPr txBox="1">
            <a:spLocks noGrp="1"/>
          </p:cNvSpPr>
          <p:nvPr>
            <p:ph type="title"/>
          </p:nvPr>
        </p:nvSpPr>
        <p:spPr>
          <a:xfrm>
            <a:off x="4572000" y="163025"/>
            <a:ext cx="4572000" cy="115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My Many Colored Days</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Dr. Seuss</a:t>
            </a:r>
            <a:endParaRPr sz="3000">
              <a:latin typeface="Happy Monkey"/>
              <a:ea typeface="Happy Monkey"/>
              <a:cs typeface="Happy Monkey"/>
              <a:sym typeface="Happy Monkey"/>
            </a:endParaRPr>
          </a:p>
        </p:txBody>
      </p:sp>
      <p:sp>
        <p:nvSpPr>
          <p:cNvPr id="129" name="Google Shape;129;p25"/>
          <p:cNvSpPr txBox="1">
            <a:spLocks noGrp="1"/>
          </p:cNvSpPr>
          <p:nvPr>
            <p:ph type="subTitle" idx="1"/>
          </p:nvPr>
        </p:nvSpPr>
        <p:spPr>
          <a:xfrm>
            <a:off x="62575" y="0"/>
            <a:ext cx="4455300" cy="510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000000"/>
                </a:solidFill>
                <a:latin typeface="Happy Monkey"/>
                <a:ea typeface="Happy Monkey"/>
                <a:cs typeface="Happy Monkey"/>
                <a:sym typeface="Happy Monkey"/>
              </a:rPr>
              <a:t>Questions:</a:t>
            </a:r>
            <a:endParaRPr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is your favorite color? And why?</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color would you choose to explain being sad?</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color would you choose to explain being happy?</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color would you choose to explain being frustrated?</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color would you choose to explain being excited?</a:t>
            </a:r>
            <a:endParaRPr>
              <a:solidFill>
                <a:srgbClr val="000000"/>
              </a:solidFill>
              <a:latin typeface="Happy Monkey"/>
              <a:ea typeface="Happy Monkey"/>
              <a:cs typeface="Happy Monkey"/>
              <a:sym typeface="Happy Monke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311700" y="2022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7</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“Make each day your masterpiece.” – </a:t>
            </a:r>
            <a:r>
              <a:rPr lang="en" sz="1800" b="1">
                <a:highlight>
                  <a:srgbClr val="FF00FF"/>
                </a:highlight>
                <a:uFill>
                  <a:noFill/>
                </a:uFill>
                <a:latin typeface="Happy Monkey"/>
                <a:ea typeface="Happy Monkey"/>
                <a:cs typeface="Happy Monkey"/>
                <a:sym typeface="Happy Monkey"/>
                <a:hlinkClick r:id="rId3"/>
              </a:rPr>
              <a:t>John </a:t>
            </a:r>
            <a:r>
              <a:rPr lang="en" sz="1800" b="1">
                <a:highlight>
                  <a:srgbClr val="FF00FF"/>
                </a:highlight>
                <a:uFill>
                  <a:noFill/>
                </a:uFill>
                <a:latin typeface="Happy Monkey"/>
                <a:ea typeface="Happy Monkey"/>
                <a:cs typeface="Happy Monkey"/>
                <a:sym typeface="Happy Monkey"/>
                <a:hlinkClick r:id="rId4"/>
              </a:rPr>
              <a:t>Wooden</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4572000" y="163025"/>
            <a:ext cx="4572000" cy="115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The Dot</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Peter H. Reynolds</a:t>
            </a:r>
            <a:endParaRPr sz="3000">
              <a:latin typeface="Happy Monkey"/>
              <a:ea typeface="Happy Monkey"/>
              <a:cs typeface="Happy Monkey"/>
              <a:sym typeface="Happy Monkey"/>
            </a:endParaRPr>
          </a:p>
        </p:txBody>
      </p:sp>
      <p:sp>
        <p:nvSpPr>
          <p:cNvPr id="140" name="Google Shape;140;p27"/>
          <p:cNvSpPr txBox="1">
            <a:spLocks noGrp="1"/>
          </p:cNvSpPr>
          <p:nvPr>
            <p:ph type="subTitle" idx="1"/>
          </p:nvPr>
        </p:nvSpPr>
        <p:spPr>
          <a:xfrm>
            <a:off x="62575" y="478900"/>
            <a:ext cx="4509600" cy="438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solidFill>
                  <a:srgbClr val="000000"/>
                </a:solidFill>
                <a:latin typeface="Happy Monkey"/>
                <a:ea typeface="Happy Monkey"/>
                <a:cs typeface="Happy Monkey"/>
                <a:sym typeface="Happy Monkey"/>
              </a:rPr>
              <a:t>ACTIVITY:</a:t>
            </a:r>
            <a:endParaRPr sz="2400"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2400">
                <a:solidFill>
                  <a:srgbClr val="000000"/>
                </a:solidFill>
                <a:latin typeface="Happy Monkey"/>
                <a:ea typeface="Happy Monkey"/>
                <a:cs typeface="Happy Monkey"/>
                <a:sym typeface="Happy Monkey"/>
              </a:rPr>
              <a:t>With someone in your house listen to the book and then both of you take a piece of paper and put a dot on your paper (think of it as a mistake). Now from that dot draw something. </a:t>
            </a:r>
            <a:endParaRPr sz="24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24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2400">
                <a:solidFill>
                  <a:srgbClr val="000000"/>
                </a:solidFill>
                <a:latin typeface="Happy Monkey"/>
                <a:ea typeface="Happy Monkey"/>
                <a:cs typeface="Happy Monkey"/>
                <a:sym typeface="Happy Monkey"/>
              </a:rPr>
              <a:t>A dot can lead to amazing things.</a:t>
            </a:r>
            <a:endParaRPr sz="24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2400">
              <a:latin typeface="Happy Monkey"/>
              <a:ea typeface="Happy Monkey"/>
              <a:cs typeface="Happy Monkey"/>
              <a:sym typeface="Happy Monkey"/>
            </a:endParaRPr>
          </a:p>
          <a:p>
            <a:pPr marL="0" lvl="0" indent="0" algn="ctr" rtl="0">
              <a:spcBef>
                <a:spcPts val="0"/>
              </a:spcBef>
              <a:spcAft>
                <a:spcPts val="0"/>
              </a:spcAft>
              <a:buNone/>
            </a:pPr>
            <a:endParaRPr sz="2400">
              <a:latin typeface="Happy Monkey"/>
              <a:ea typeface="Happy Monkey"/>
              <a:cs typeface="Happy Monkey"/>
              <a:sym typeface="Happy Monkey"/>
            </a:endParaRPr>
          </a:p>
        </p:txBody>
      </p:sp>
      <p:pic>
        <p:nvPicPr>
          <p:cNvPr id="141" name="Google Shape;141;p27" descr="Snugglebug story time with Sarah.&#10;I hope you enjoy this read-along with your family.&#10;&#10;Vashti believes that she cannot draw, &#10;but her art teacher's encouragement &#10;leads her to change her mind.&#10;&#10;&quot; Just make a mark and see where it takes you.&quot;&#10;&#10;The words of Vashti's teacher are &#10;a gentle invitation to self-expression.&#10;But Vashti can't draw-she's no artist.&#10;To prove her point,&#10;Vashti jabs at a blank sheet of paper,&#10;leaving an unremarkable, angry dot.&#10;&#10;&quot;There! &quot; she says.&#10;&#10;That one little dot marks  the beginning of &#10;Vashti's journey of surprise and self-discovery.&#10;That one little dot marks the beginning of&#10;Peter H. Reynolds's delicate fable about&#10;the creative spirit in all of us.&#10;That one little dot marks the beginning . . .&#10;&#10;[ The Dot ]&#10;by Peter H. Reynolds &#10;Cambridge, MA : Candlewick Press, 2003&#10;&#10;http://www.peterhreynolds.com/&#10;&#10;Music by Quincas Moreira&#10;[ Marigold ]&#10;&#10;세라와 함께 하는 어린이 동화읽기입니다.&#10;작가 Peter H. Reynolds 의 &#10;[ The Dot ] 을 함께 읽어보아요." title="The Dot by Peter H. Reynolds | Read aloud Book for kids">
            <a:hlinkClick r:id="rId3"/>
          </p:cNvPr>
          <p:cNvPicPr preferRelativeResize="0"/>
          <p:nvPr/>
        </p:nvPicPr>
        <p:blipFill>
          <a:blip r:embed="rId4">
            <a:alphaModFix/>
          </a:blip>
          <a:stretch>
            <a:fillRect/>
          </a:stretch>
        </p:blipFill>
        <p:spPr>
          <a:xfrm>
            <a:off x="4572000" y="1447800"/>
            <a:ext cx="4572000" cy="3695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45"/>
        <p:cNvGrpSpPr/>
        <p:nvPr/>
      </p:nvGrpSpPr>
      <p:grpSpPr>
        <a:xfrm>
          <a:off x="0" y="0"/>
          <a:ext cx="0" cy="0"/>
          <a:chOff x="0" y="0"/>
          <a:chExt cx="0" cy="0"/>
        </a:xfrm>
      </p:grpSpPr>
      <p:sp>
        <p:nvSpPr>
          <p:cNvPr id="146" name="Google Shape;146;p28"/>
          <p:cNvSpPr txBox="1">
            <a:spLocks noGrp="1"/>
          </p:cNvSpPr>
          <p:nvPr>
            <p:ph type="ctrTitle"/>
          </p:nvPr>
        </p:nvSpPr>
        <p:spPr>
          <a:xfrm>
            <a:off x="311700" y="18704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8</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“Do what you can, with what you have, where you are.” – </a:t>
            </a:r>
            <a:r>
              <a:rPr lang="en" sz="1800" b="1">
                <a:highlight>
                  <a:srgbClr val="FF00FF"/>
                </a:highlight>
                <a:uFill>
                  <a:noFill/>
                </a:uFill>
                <a:latin typeface="Happy Monkey"/>
                <a:ea typeface="Happy Monkey"/>
                <a:cs typeface="Happy Monkey"/>
                <a:sym typeface="Happy Monkey"/>
                <a:hlinkClick r:id="rId3"/>
              </a:rPr>
              <a:t>Theodore Roosevelt</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ctrTitle"/>
          </p:nvPr>
        </p:nvSpPr>
        <p:spPr>
          <a:xfrm>
            <a:off x="311700" y="439775"/>
            <a:ext cx="85206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Rosie Revere, Engineer</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Andrea Beaty</a:t>
            </a:r>
            <a:endParaRPr sz="3000">
              <a:latin typeface="Happy Monkey"/>
              <a:ea typeface="Happy Monkey"/>
              <a:cs typeface="Happy Monkey"/>
              <a:sym typeface="Happy Monkey"/>
            </a:endParaRPr>
          </a:p>
        </p:txBody>
      </p:sp>
      <p:pic>
        <p:nvPicPr>
          <p:cNvPr id="152" name="Google Shape;152;p29" descr="Today’s children’s books reading by PV storytime is ROSIE REVERE, ENGINEER by Andrea Beaty and David Roberts. &#10;This is the story of Rosie Revere, who dreamed of becoming a great engineer.&#10;Where some people see rubbish, Rosie Revere sees inspiration. Alone in her room at night, shy Rosie constructs great inventions from odds and ends. Hot dog dispensers, helium pants, python - repelling cheese hats: Rosie's gizmos would astound - if she ever let anyone see them. &#10;Afraid of failure, she hides them away under her bed. Until a fateful visit from her great-great-aunt Rose, who shows her that a first flop isn't something to fear - it's something to celebrate.&#10;&#10;Disclaimer:&#10;Text and illustrations are not owned by me. If you liked the story, please support the excellent author by purchasing a copy of the book. https://amzn.to/2LJ3Om1&#10;If you are the author/publisher of the book and would like the video taken down, I would really appreciate if you send me a note via email to pvstorytime2018@gmail.com and I will remove the video. Thank you!&#10;&#10;&#10;Please remember to subscribe for more videos! https://www.youtube.com/pvstorytime&#10;Thank you so much for all your support!&#10;#rosierevereengineer #rosierevereengineerbook #childrensbooksreadaloud" title="ROSIE REVERE, ENGINEER by Andrea Beaty and David Roberts - Children's Books Read Aloud">
            <a:hlinkClick r:id="rId3"/>
          </p:cNvPr>
          <p:cNvPicPr preferRelativeResize="0"/>
          <p:nvPr/>
        </p:nvPicPr>
        <p:blipFill>
          <a:blip r:embed="rId4">
            <a:alphaModFix/>
          </a:blip>
          <a:stretch>
            <a:fillRect/>
          </a:stretch>
        </p:blipFill>
        <p:spPr>
          <a:xfrm>
            <a:off x="1950575" y="1030775"/>
            <a:ext cx="5242850" cy="3932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114250" y="492250"/>
            <a:ext cx="4686300" cy="8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Happy Monkey"/>
                <a:ea typeface="Happy Monkey"/>
                <a:cs typeface="Happy Monkey"/>
                <a:sym typeface="Happy Monkey"/>
              </a:rPr>
              <a:t>Being an Engineer</a:t>
            </a:r>
            <a:endParaRPr>
              <a:latin typeface="Happy Monkey"/>
              <a:ea typeface="Happy Monkey"/>
              <a:cs typeface="Happy Monkey"/>
              <a:sym typeface="Happy Monkey"/>
            </a:endParaRPr>
          </a:p>
        </p:txBody>
      </p:sp>
      <p:sp>
        <p:nvSpPr>
          <p:cNvPr id="158" name="Google Shape;158;p30"/>
          <p:cNvSpPr txBox="1">
            <a:spLocks noGrp="1"/>
          </p:cNvSpPr>
          <p:nvPr>
            <p:ph type="body" idx="2"/>
          </p:nvPr>
        </p:nvSpPr>
        <p:spPr>
          <a:xfrm>
            <a:off x="4572050" y="0"/>
            <a:ext cx="45720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Happy Monkey"/>
                <a:ea typeface="Happy Monkey"/>
                <a:cs typeface="Happy Monkey"/>
                <a:sym typeface="Happy Monkey"/>
              </a:rPr>
              <a:t>Now that you learned about Rosie Revere the Engineer how can you be an engineer/inventor at home:</a:t>
            </a:r>
            <a:endParaRPr>
              <a:latin typeface="Happy Monkey"/>
              <a:ea typeface="Happy Monkey"/>
              <a:cs typeface="Happy Monkey"/>
              <a:sym typeface="Happy Monkey"/>
            </a:endParaRPr>
          </a:p>
          <a:p>
            <a:pPr marL="0" lvl="0" indent="0" algn="ctr" rtl="0">
              <a:spcBef>
                <a:spcPts val="1600"/>
              </a:spcBef>
              <a:spcAft>
                <a:spcPts val="0"/>
              </a:spcAft>
              <a:buNone/>
            </a:pPr>
            <a:r>
              <a:rPr lang="en" b="1" u="sng">
                <a:latin typeface="Happy Monkey"/>
                <a:ea typeface="Happy Monkey"/>
                <a:cs typeface="Happy Monkey"/>
                <a:sym typeface="Happy Monkey"/>
              </a:rPr>
              <a:t>Things to think about:</a:t>
            </a:r>
            <a:endParaRPr b="1" u="sng">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is the name of your invention?</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problem does your invention serve?</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*What materials did you use to create your invention?</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*How does your invention work?</a:t>
            </a:r>
            <a:endParaRPr>
              <a:latin typeface="Happy Monkey"/>
              <a:ea typeface="Happy Monkey"/>
              <a:cs typeface="Happy Monkey"/>
              <a:sym typeface="Happy Monkey"/>
            </a:endParaRPr>
          </a:p>
          <a:p>
            <a:pPr marL="0" lvl="0" indent="0" algn="l" rtl="0">
              <a:spcBef>
                <a:spcPts val="1600"/>
              </a:spcBef>
              <a:spcAft>
                <a:spcPts val="1600"/>
              </a:spcAft>
              <a:buNone/>
            </a:pPr>
            <a:r>
              <a:rPr lang="en">
                <a:latin typeface="Happy Monkey"/>
                <a:ea typeface="Happy Monkey"/>
                <a:cs typeface="Happy Monkey"/>
                <a:sym typeface="Happy Monkey"/>
              </a:rPr>
              <a:t>*What is your favorite thing about your invention?</a:t>
            </a:r>
            <a:endParaRPr>
              <a:latin typeface="Happy Monkey"/>
              <a:ea typeface="Happy Monkey"/>
              <a:cs typeface="Happy Monkey"/>
              <a:sym typeface="Happy Monkey"/>
            </a:endParaRPr>
          </a:p>
        </p:txBody>
      </p:sp>
      <p:pic>
        <p:nvPicPr>
          <p:cNvPr id="159" name="Google Shape;159;p30"/>
          <p:cNvPicPr preferRelativeResize="0"/>
          <p:nvPr/>
        </p:nvPicPr>
        <p:blipFill>
          <a:blip r:embed="rId3">
            <a:alphaModFix/>
          </a:blip>
          <a:stretch>
            <a:fillRect/>
          </a:stretch>
        </p:blipFill>
        <p:spPr>
          <a:xfrm>
            <a:off x="1365300" y="1361500"/>
            <a:ext cx="1766775" cy="3847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113100" y="276500"/>
            <a:ext cx="4306500" cy="8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Happy Monkey"/>
                <a:ea typeface="Happy Monkey"/>
                <a:cs typeface="Happy Monkey"/>
                <a:sym typeface="Happy Monkey"/>
              </a:rPr>
              <a:t>LEGO Creations</a:t>
            </a:r>
            <a:endParaRPr>
              <a:latin typeface="Happy Monkey"/>
              <a:ea typeface="Happy Monkey"/>
              <a:cs typeface="Happy Monkey"/>
              <a:sym typeface="Happy Monkey"/>
            </a:endParaRPr>
          </a:p>
        </p:txBody>
      </p:sp>
      <p:sp>
        <p:nvSpPr>
          <p:cNvPr id="165" name="Google Shape;165;p31"/>
          <p:cNvSpPr txBox="1">
            <a:spLocks noGrp="1"/>
          </p:cNvSpPr>
          <p:nvPr>
            <p:ph type="body" idx="2"/>
          </p:nvPr>
        </p:nvSpPr>
        <p:spPr>
          <a:xfrm>
            <a:off x="4572000" y="276500"/>
            <a:ext cx="4572000" cy="45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Happy Monkey"/>
                <a:ea typeface="Happy Monkey"/>
                <a:cs typeface="Happy Monkey"/>
                <a:sym typeface="Happy Monkey"/>
              </a:rPr>
              <a:t>Now that you learned about Rosie Revere the Engineer with LEGOs or Building materials:</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*Create a playground structure.</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*Create a new invention to help your family with chores.</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*Build an animal habitat.</a:t>
            </a:r>
            <a:endParaRPr>
              <a:latin typeface="Happy Monkey"/>
              <a:ea typeface="Happy Monkey"/>
              <a:cs typeface="Happy Monkey"/>
              <a:sym typeface="Happy Monkey"/>
            </a:endParaRPr>
          </a:p>
          <a:p>
            <a:pPr marL="0" lvl="0" indent="0" algn="l" rtl="0">
              <a:spcBef>
                <a:spcPts val="1600"/>
              </a:spcBef>
              <a:spcAft>
                <a:spcPts val="0"/>
              </a:spcAft>
              <a:buNone/>
            </a:pPr>
            <a:r>
              <a:rPr lang="en">
                <a:latin typeface="Happy Monkey"/>
                <a:ea typeface="Happy Monkey"/>
                <a:cs typeface="Happy Monkey"/>
                <a:sym typeface="Happy Monkey"/>
              </a:rPr>
              <a:t>*Be creative and make something new.</a:t>
            </a:r>
            <a:endParaRPr>
              <a:latin typeface="Happy Monkey"/>
              <a:ea typeface="Happy Monkey"/>
              <a:cs typeface="Happy Monkey"/>
              <a:sym typeface="Happy Monkey"/>
            </a:endParaRPr>
          </a:p>
          <a:p>
            <a:pPr marL="0" lvl="0" indent="0" algn="l" rtl="0">
              <a:spcBef>
                <a:spcPts val="1600"/>
              </a:spcBef>
              <a:spcAft>
                <a:spcPts val="1600"/>
              </a:spcAft>
              <a:buNone/>
            </a:pPr>
            <a:endParaRPr>
              <a:latin typeface="Happy Monkey"/>
              <a:ea typeface="Happy Monkey"/>
              <a:cs typeface="Happy Monkey"/>
              <a:sym typeface="Happy Monkey"/>
            </a:endParaRPr>
          </a:p>
        </p:txBody>
      </p:sp>
      <p:pic>
        <p:nvPicPr>
          <p:cNvPr id="166" name="Google Shape;166;p31"/>
          <p:cNvPicPr preferRelativeResize="0"/>
          <p:nvPr/>
        </p:nvPicPr>
        <p:blipFill>
          <a:blip r:embed="rId3">
            <a:alphaModFix/>
          </a:blip>
          <a:stretch>
            <a:fillRect/>
          </a:stretch>
        </p:blipFill>
        <p:spPr>
          <a:xfrm>
            <a:off x="123425" y="1640500"/>
            <a:ext cx="4349450" cy="289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17981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1</a:t>
            </a:r>
            <a:endParaRPr sz="6000">
              <a:latin typeface="Happy Monkey"/>
              <a:ea typeface="Happy Monkey"/>
              <a:cs typeface="Happy Monkey"/>
              <a:sym typeface="Happy Monkey"/>
            </a:endParaRPr>
          </a:p>
          <a:p>
            <a:pPr marL="0" lvl="0" indent="0" algn="ctr" rtl="0">
              <a:spcBef>
                <a:spcPts val="0"/>
              </a:spcBef>
              <a:spcAft>
                <a:spcPts val="0"/>
              </a:spcAft>
              <a:buNone/>
            </a:pPr>
            <a:r>
              <a:rPr lang="en" sz="1800">
                <a:latin typeface="Happy Monkey"/>
                <a:ea typeface="Happy Monkey"/>
                <a:cs typeface="Happy Monkey"/>
                <a:sym typeface="Happy Monkey"/>
              </a:rPr>
              <a:t>“The only way to have a friend is to be one.”- Ralph Waldo Emerson </a:t>
            </a:r>
            <a:endParaRPr sz="1800">
              <a:latin typeface="Happy Monkey"/>
              <a:ea typeface="Happy Monkey"/>
              <a:cs typeface="Happy Monkey"/>
              <a:sym typeface="Happy Monke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11700" y="1827850"/>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9</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latin typeface="Happy Monkey"/>
                <a:ea typeface="Happy Monkey"/>
                <a:cs typeface="Happy Monkey"/>
                <a:sym typeface="Happy Monkey"/>
              </a:rPr>
              <a:t>“We grow great by dreams.”-Woodrow Wilson</a:t>
            </a:r>
            <a:endParaRPr sz="6000">
              <a:latin typeface="Happy Monkey"/>
              <a:ea typeface="Happy Monkey"/>
              <a:cs typeface="Happy Monkey"/>
              <a:sym typeface="Happy Monke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112625" y="98400"/>
            <a:ext cx="33414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u="sng">
                <a:latin typeface="Happy Monkey"/>
                <a:ea typeface="Happy Monkey"/>
                <a:cs typeface="Happy Monkey"/>
                <a:sym typeface="Happy Monkey"/>
              </a:rPr>
              <a:t>Emotions Charades</a:t>
            </a:r>
            <a:endParaRPr b="1" u="sng">
              <a:latin typeface="Happy Monkey"/>
              <a:ea typeface="Happy Monkey"/>
              <a:cs typeface="Happy Monkey"/>
              <a:sym typeface="Happy Monkey"/>
            </a:endParaRPr>
          </a:p>
        </p:txBody>
      </p:sp>
      <p:sp>
        <p:nvSpPr>
          <p:cNvPr id="177" name="Google Shape;177;p33"/>
          <p:cNvSpPr txBox="1">
            <a:spLocks noGrp="1"/>
          </p:cNvSpPr>
          <p:nvPr>
            <p:ph type="body" idx="1"/>
          </p:nvPr>
        </p:nvSpPr>
        <p:spPr>
          <a:xfrm>
            <a:off x="159300" y="854100"/>
            <a:ext cx="3341400" cy="371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0000"/>
                </a:solidFill>
                <a:latin typeface="Happy Monkey"/>
                <a:ea typeface="Happy Monkey"/>
                <a:cs typeface="Happy Monkey"/>
                <a:sym typeface="Happy Monkey"/>
              </a:rPr>
              <a:t>Now that you know how to read someone else’s body language. Write down a list of 10 emotions and play Emotions Charades with your family at dinner. </a:t>
            </a:r>
            <a:endParaRPr sz="1600" b="1">
              <a:solidFill>
                <a:srgbClr val="000000"/>
              </a:solidFill>
              <a:latin typeface="Happy Monkey"/>
              <a:ea typeface="Happy Monkey"/>
              <a:cs typeface="Happy Monkey"/>
              <a:sym typeface="Happy Monkey"/>
            </a:endParaRPr>
          </a:p>
          <a:p>
            <a:pPr marL="0" lvl="0" indent="0" algn="ctr" rtl="0">
              <a:spcBef>
                <a:spcPts val="1600"/>
              </a:spcBef>
              <a:spcAft>
                <a:spcPts val="1600"/>
              </a:spcAft>
              <a:buNone/>
            </a:pPr>
            <a:r>
              <a:rPr lang="en" sz="1600" b="1">
                <a:solidFill>
                  <a:srgbClr val="000000"/>
                </a:solidFill>
                <a:latin typeface="Happy Monkey"/>
                <a:ea typeface="Happy Monkey"/>
                <a:cs typeface="Happy Monkey"/>
                <a:sym typeface="Happy Monkey"/>
              </a:rPr>
              <a:t>How to play: You act out an emotion and your family members need to guess. This can sometimes be tricky because there are many different emotions! </a:t>
            </a:r>
            <a:endParaRPr sz="1600" b="1">
              <a:solidFill>
                <a:srgbClr val="000000"/>
              </a:solidFill>
              <a:latin typeface="Happy Monkey"/>
              <a:ea typeface="Happy Monkey"/>
              <a:cs typeface="Happy Monkey"/>
              <a:sym typeface="Happy Monkey"/>
            </a:endParaRPr>
          </a:p>
        </p:txBody>
      </p:sp>
      <p:pic>
        <p:nvPicPr>
          <p:cNvPr id="178" name="Google Shape;178;p33" descr="Emotions are a tricky thing for young children and toddlers. They’re overwhelming and hard to understand.  Help your child learn about Feelings and Emotions in this fun and engaging children's video,  with a guessing game centered on emotions and feelings.&#10;&#10;This video is also good for teaching Autism Spectrum Disorder (ASD) kids about emotions and feelings of the others and how to express themselves in daily life.&#10;&#10;~~~~~~~~~~~~~~~~~~~~~~~~~~~~~~~~~~~~~~~~~~~~~~~~~~~~~~~~~~~&#10;AWESOME GAMES TO HELP CHILDREN UNDERSTAND AND TALK ABOUT THEIR EMOTIONS AND FEELINGS&#10;&#10;1. How I'm Feeling - 52 Sentence Completion Cards to Get Children Talking About Their Feelings - Excellent resource for Parents, Teachers, Therapists and More | Designed for children 5-12: https://amzn.to/2NoIGWM&#10;&#10;2. Social Emotional Games NoWaries S.T.O.R.M. | Best Educational Learning Resources for Kids &amp; Adults | Emotional Awareness, Control, &amp; Vocabulary: https://amzn.to/2QgbPpe&#10;&#10;3. Mad Dragon: An Anger Control Card Game | Designed for children aged 6 to 12 |  Fun &amp; therapeutic card game teaching anger control:  https://amzn.to/2LDx6ER&#10;&#10;4. Don't Go Bananas - A CBT Game for Kids to Work on Controlling Strong Emotions | Tackling 5 Emotions: The game works through 5 strong emotions - anger, sadness, worry, fear and jealousy | Designed for children aged 6 to 12: https://amzn.to/3074f4N&#10;&#10;5. Friends and Neighbors: The Helping Game Emotional Development Cooperative Game for Kids |  In playing the game and reading about the feelings and needs of the characters, parents can help their children recognize feelings in others - the first step to building empathy | Designed for children aged 3 and up: https://amzn.to/2LCuJ5n&#10;&#10;~~~~~~~~~~~~~~~~~~~~~~~~~~~~~~~~~~~~~~~~~~~~~~~~~~~~~~~~~~~" title="Guess and Learn EMOTIONS and FEELINGS for Kids - PART 1 | Teach Emotions to Kids">
            <a:hlinkClick r:id="rId3"/>
          </p:cNvPr>
          <p:cNvPicPr preferRelativeResize="0"/>
          <p:nvPr/>
        </p:nvPicPr>
        <p:blipFill>
          <a:blip r:embed="rId4">
            <a:alphaModFix/>
          </a:blip>
          <a:stretch>
            <a:fillRect/>
          </a:stretch>
        </p:blipFill>
        <p:spPr>
          <a:xfrm>
            <a:off x="3653100" y="533400"/>
            <a:ext cx="5336600" cy="4002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11700" y="1641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10</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“No one is perfect – that’s why pencils have erasers.”  – </a:t>
            </a:r>
            <a:r>
              <a:rPr lang="en" sz="1800" b="1">
                <a:highlight>
                  <a:srgbClr val="FF00FF"/>
                </a:highlight>
                <a:latin typeface="Happy Monkey"/>
                <a:ea typeface="Happy Monkey"/>
                <a:cs typeface="Happy Monkey"/>
                <a:sym typeface="Happy Monkey"/>
              </a:rPr>
              <a:t>Wolfgang Riebe</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166025" y="80575"/>
            <a:ext cx="4045200" cy="11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Clark the Shark</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By:Bruce Hale</a:t>
            </a:r>
            <a:endParaRPr sz="3000">
              <a:latin typeface="Happy Monkey"/>
              <a:ea typeface="Happy Monkey"/>
              <a:cs typeface="Happy Monkey"/>
              <a:sym typeface="Happy Monkey"/>
            </a:endParaRPr>
          </a:p>
        </p:txBody>
      </p:sp>
      <p:sp>
        <p:nvSpPr>
          <p:cNvPr id="189" name="Google Shape;189;p35"/>
          <p:cNvSpPr txBox="1">
            <a:spLocks noGrp="1"/>
          </p:cNvSpPr>
          <p:nvPr>
            <p:ph type="body" idx="2"/>
          </p:nvPr>
        </p:nvSpPr>
        <p:spPr>
          <a:xfrm>
            <a:off x="4939500" y="161125"/>
            <a:ext cx="3837000" cy="4796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dk1"/>
                </a:solidFill>
                <a:latin typeface="Happy Monkey"/>
                <a:ea typeface="Happy Monkey"/>
                <a:cs typeface="Happy Monkey"/>
                <a:sym typeface="Happy Monkey"/>
              </a:rPr>
              <a:t>Clark has to learn there’s a time and place for everything. </a:t>
            </a:r>
            <a:endParaRPr>
              <a:solidFill>
                <a:schemeClr val="dk1"/>
              </a:solidFill>
              <a:latin typeface="Happy Monkey"/>
              <a:ea typeface="Happy Monkey"/>
              <a:cs typeface="Happy Monkey"/>
              <a:sym typeface="Happy Monkey"/>
            </a:endParaRPr>
          </a:p>
          <a:p>
            <a:pPr marL="0" lvl="0" indent="0" algn="ctr" rtl="0">
              <a:lnSpc>
                <a:spcPct val="100000"/>
              </a:lnSpc>
              <a:spcBef>
                <a:spcPts val="0"/>
              </a:spcBef>
              <a:spcAft>
                <a:spcPts val="0"/>
              </a:spcAft>
              <a:buNone/>
            </a:pPr>
            <a:endParaRPr sz="2100">
              <a:solidFill>
                <a:schemeClr val="dk1"/>
              </a:solidFill>
              <a:latin typeface="Happy Monkey"/>
              <a:ea typeface="Happy Monkey"/>
              <a:cs typeface="Happy Monkey"/>
              <a:sym typeface="Happy Monkey"/>
            </a:endParaRPr>
          </a:p>
          <a:p>
            <a:pPr marL="457200" lvl="0" indent="-330200" algn="l" rtl="0">
              <a:lnSpc>
                <a:spcPct val="150000"/>
              </a:lnSpc>
              <a:spcBef>
                <a:spcPts val="0"/>
              </a:spcBef>
              <a:spcAft>
                <a:spcPts val="0"/>
              </a:spcAft>
              <a:buClr>
                <a:schemeClr val="dk1"/>
              </a:buClr>
              <a:buSzPts val="1600"/>
              <a:buFont typeface="Happy Monkey"/>
              <a:buChar char="●"/>
            </a:pPr>
            <a:r>
              <a:rPr lang="en" sz="1600">
                <a:solidFill>
                  <a:schemeClr val="dk1"/>
                </a:solidFill>
                <a:latin typeface="Happy Monkey"/>
                <a:ea typeface="Happy Monkey"/>
                <a:cs typeface="Happy Monkey"/>
                <a:sym typeface="Happy Monkey"/>
              </a:rPr>
              <a:t>Do you have rules in your class? </a:t>
            </a:r>
            <a:endParaRPr sz="1600">
              <a:solidFill>
                <a:schemeClr val="dk1"/>
              </a:solidFill>
              <a:latin typeface="Happy Monkey"/>
              <a:ea typeface="Happy Monkey"/>
              <a:cs typeface="Happy Monkey"/>
              <a:sym typeface="Happy Monkey"/>
            </a:endParaRPr>
          </a:p>
          <a:p>
            <a:pPr marL="457200" lvl="0" indent="-330200" algn="l" rtl="0">
              <a:lnSpc>
                <a:spcPct val="150000"/>
              </a:lnSpc>
              <a:spcBef>
                <a:spcPts val="0"/>
              </a:spcBef>
              <a:spcAft>
                <a:spcPts val="0"/>
              </a:spcAft>
              <a:buClr>
                <a:schemeClr val="dk1"/>
              </a:buClr>
              <a:buSzPts val="1600"/>
              <a:buFont typeface="Happy Monkey"/>
              <a:buChar char="●"/>
            </a:pPr>
            <a:r>
              <a:rPr lang="en" sz="1600">
                <a:solidFill>
                  <a:schemeClr val="dk1"/>
                </a:solidFill>
                <a:latin typeface="Happy Monkey"/>
                <a:ea typeface="Happy Monkey"/>
                <a:cs typeface="Happy Monkey"/>
                <a:sym typeface="Happy Monkey"/>
              </a:rPr>
              <a:t>Do you have rules in your home?</a:t>
            </a:r>
            <a:endParaRPr sz="1600">
              <a:solidFill>
                <a:schemeClr val="dk1"/>
              </a:solidFill>
              <a:latin typeface="Happy Monkey"/>
              <a:ea typeface="Happy Monkey"/>
              <a:cs typeface="Happy Monkey"/>
              <a:sym typeface="Happy Monkey"/>
            </a:endParaRPr>
          </a:p>
          <a:p>
            <a:pPr marL="457200" lvl="0" indent="-330200" algn="l" rtl="0">
              <a:lnSpc>
                <a:spcPct val="150000"/>
              </a:lnSpc>
              <a:spcBef>
                <a:spcPts val="0"/>
              </a:spcBef>
              <a:spcAft>
                <a:spcPts val="0"/>
              </a:spcAft>
              <a:buClr>
                <a:schemeClr val="dk1"/>
              </a:buClr>
              <a:buSzPts val="1600"/>
              <a:buFont typeface="Happy Monkey"/>
              <a:buChar char="●"/>
            </a:pPr>
            <a:r>
              <a:rPr lang="en" sz="1600">
                <a:solidFill>
                  <a:schemeClr val="dk1"/>
                </a:solidFill>
                <a:latin typeface="Happy Monkey"/>
                <a:ea typeface="Happy Monkey"/>
                <a:cs typeface="Happy Monkey"/>
                <a:sym typeface="Happy Monkey"/>
              </a:rPr>
              <a:t>Think about a time when you have been too loud or wild at home. What happened? </a:t>
            </a:r>
            <a:endParaRPr sz="1600">
              <a:solidFill>
                <a:schemeClr val="dk1"/>
              </a:solidFill>
              <a:latin typeface="Happy Monkey"/>
              <a:ea typeface="Happy Monkey"/>
              <a:cs typeface="Happy Monkey"/>
              <a:sym typeface="Happy Monkey"/>
            </a:endParaRPr>
          </a:p>
          <a:p>
            <a:pPr marL="457200" lvl="0" indent="-330200" algn="l" rtl="0">
              <a:lnSpc>
                <a:spcPct val="150000"/>
              </a:lnSpc>
              <a:spcBef>
                <a:spcPts val="0"/>
              </a:spcBef>
              <a:spcAft>
                <a:spcPts val="0"/>
              </a:spcAft>
              <a:buClr>
                <a:schemeClr val="dk1"/>
              </a:buClr>
              <a:buSzPts val="1600"/>
              <a:buFont typeface="Happy Monkey"/>
              <a:buChar char="●"/>
            </a:pPr>
            <a:r>
              <a:rPr lang="en" sz="1600">
                <a:solidFill>
                  <a:schemeClr val="dk1"/>
                </a:solidFill>
                <a:latin typeface="Happy Monkey"/>
                <a:ea typeface="Happy Monkey"/>
                <a:cs typeface="Happy Monkey"/>
                <a:sym typeface="Happy Monkey"/>
              </a:rPr>
              <a:t>What rules do you have at home to help everyone get along during our school closure?</a:t>
            </a:r>
            <a:endParaRPr sz="1600">
              <a:solidFill>
                <a:schemeClr val="dk1"/>
              </a:solidFill>
              <a:latin typeface="Happy Monkey"/>
              <a:ea typeface="Happy Monkey"/>
              <a:cs typeface="Happy Monkey"/>
              <a:sym typeface="Happy Monkey"/>
            </a:endParaRPr>
          </a:p>
        </p:txBody>
      </p:sp>
      <p:pic>
        <p:nvPicPr>
          <p:cNvPr id="190" name="Google Shape;190;p35" descr="Clark The Shark is written by Bruce Hale, illustrated by Guy Francis and read by Chris Pine.&#10;&#10;Clark is a shark with zing, bang, and boom. Clark zooms into school, crashes through the classroom, and is rowdy at recess. Clark loves life – but when his enthusiasm is too much for his friends, Clark’s teacher, Mrs. Inkydink, helps him figure out a way to tone it down. Clark the Shark celebrates boisterous enthusiasm – and knowing when it’s time for indoor voices.&#10;&#10;View the teacher activity guide here: http://bit.ly/tg_clarktheshark&#10;View the parent activity guide here: http://bit.ly/pg_clarktheshark&#10;&#10;Watch all of our videos at http://www.storylineonline.net/." title="Clark the Shark read by Chris Pine">
            <a:hlinkClick r:id="rId3"/>
          </p:cNvPr>
          <p:cNvPicPr preferRelativeResize="0"/>
          <p:nvPr/>
        </p:nvPicPr>
        <p:blipFill>
          <a:blip r:embed="rId4">
            <a:alphaModFix/>
          </a:blip>
          <a:stretch>
            <a:fillRect/>
          </a:stretch>
        </p:blipFill>
        <p:spPr>
          <a:xfrm>
            <a:off x="27250" y="1309375"/>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837500" y="190500"/>
            <a:ext cx="4045200" cy="100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Do Unto Otters</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Laurie Keller</a:t>
            </a:r>
            <a:endParaRPr sz="3000">
              <a:latin typeface="Happy Monkey"/>
              <a:ea typeface="Happy Monkey"/>
              <a:cs typeface="Happy Monkey"/>
              <a:sym typeface="Happy Monkey"/>
            </a:endParaRPr>
          </a:p>
        </p:txBody>
      </p:sp>
      <p:sp>
        <p:nvSpPr>
          <p:cNvPr id="65" name="Google Shape;65;p15"/>
          <p:cNvSpPr txBox="1">
            <a:spLocks noGrp="1"/>
          </p:cNvSpPr>
          <p:nvPr>
            <p:ph type="subTitle" idx="1"/>
          </p:nvPr>
        </p:nvSpPr>
        <p:spPr>
          <a:xfrm>
            <a:off x="111550" y="190500"/>
            <a:ext cx="4460400" cy="384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00"/>
                </a:solidFill>
                <a:latin typeface="Happy Monkey"/>
                <a:ea typeface="Happy Monkey"/>
                <a:cs typeface="Happy Monkey"/>
                <a:sym typeface="Happy Monkey"/>
              </a:rPr>
              <a:t>We can practice the Golden Rule with the people in our home. </a:t>
            </a:r>
            <a:endParaRPr b="1">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800" b="1">
                <a:solidFill>
                  <a:srgbClr val="000000"/>
                </a:solidFill>
                <a:latin typeface="Happy Monkey"/>
                <a:ea typeface="Happy Monkey"/>
                <a:cs typeface="Happy Monkey"/>
                <a:sym typeface="Happy Monkey"/>
              </a:rPr>
              <a:t>Be friendly:</a:t>
            </a:r>
            <a:r>
              <a:rPr lang="en" sz="1800">
                <a:solidFill>
                  <a:srgbClr val="000000"/>
                </a:solidFill>
                <a:latin typeface="Happy Monkey"/>
                <a:ea typeface="Happy Monkey"/>
                <a:cs typeface="Happy Monkey"/>
                <a:sym typeface="Happy Monkey"/>
              </a:rPr>
              <a:t> Say “Good morning!” or “How are you?”</a:t>
            </a:r>
            <a:endParaRPr sz="18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800" b="1">
                <a:solidFill>
                  <a:srgbClr val="000000"/>
                </a:solidFill>
                <a:latin typeface="Happy Monkey"/>
                <a:ea typeface="Happy Monkey"/>
                <a:cs typeface="Happy Monkey"/>
                <a:sym typeface="Happy Monkey"/>
              </a:rPr>
              <a:t>Be polite:  </a:t>
            </a:r>
            <a:r>
              <a:rPr lang="en" sz="1800">
                <a:solidFill>
                  <a:srgbClr val="000000"/>
                </a:solidFill>
                <a:latin typeface="Happy Monkey"/>
                <a:ea typeface="Happy Monkey"/>
                <a:cs typeface="Happy Monkey"/>
                <a:sym typeface="Happy Monkey"/>
              </a:rPr>
              <a:t>Use a inside voice</a:t>
            </a:r>
            <a:endParaRPr sz="18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800" b="1">
                <a:solidFill>
                  <a:srgbClr val="000000"/>
                </a:solidFill>
                <a:latin typeface="Happy Monkey"/>
                <a:ea typeface="Happy Monkey"/>
                <a:cs typeface="Happy Monkey"/>
                <a:sym typeface="Happy Monkey"/>
              </a:rPr>
              <a:t>Be honest:</a:t>
            </a:r>
            <a:r>
              <a:rPr lang="en" sz="1800">
                <a:solidFill>
                  <a:srgbClr val="000000"/>
                </a:solidFill>
                <a:latin typeface="Happy Monkey"/>
                <a:ea typeface="Happy Monkey"/>
                <a:cs typeface="Happy Monkey"/>
                <a:sym typeface="Happy Monkey"/>
              </a:rPr>
              <a:t> Tell the truth</a:t>
            </a:r>
            <a:endParaRPr sz="18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800" b="1">
                <a:solidFill>
                  <a:srgbClr val="000000"/>
                </a:solidFill>
                <a:latin typeface="Happy Monkey"/>
                <a:ea typeface="Happy Monkey"/>
                <a:cs typeface="Happy Monkey"/>
                <a:sym typeface="Happy Monkey"/>
              </a:rPr>
              <a:t>Be kind:</a:t>
            </a:r>
            <a:r>
              <a:rPr lang="en" sz="1800">
                <a:solidFill>
                  <a:srgbClr val="000000"/>
                </a:solidFill>
                <a:latin typeface="Happy Monkey"/>
                <a:ea typeface="Happy Monkey"/>
                <a:cs typeface="Happy Monkey"/>
                <a:sym typeface="Happy Monkey"/>
              </a:rPr>
              <a:t> Use nice words </a:t>
            </a:r>
            <a:endParaRPr sz="18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800" b="1">
                <a:solidFill>
                  <a:srgbClr val="000000"/>
                </a:solidFill>
                <a:latin typeface="Happy Monkey"/>
                <a:ea typeface="Happy Monkey"/>
                <a:cs typeface="Happy Monkey"/>
                <a:sym typeface="Happy Monkey"/>
              </a:rPr>
              <a:t>Share: </a:t>
            </a:r>
            <a:r>
              <a:rPr lang="en" sz="1800">
                <a:solidFill>
                  <a:srgbClr val="000000"/>
                </a:solidFill>
                <a:latin typeface="Happy Monkey"/>
                <a:ea typeface="Happy Monkey"/>
                <a:cs typeface="Happy Monkey"/>
                <a:sym typeface="Happy Monkey"/>
              </a:rPr>
              <a:t>Play together with your siblings</a:t>
            </a:r>
            <a:endParaRPr sz="1800">
              <a:solidFill>
                <a:srgbClr val="000000"/>
              </a:solidFill>
              <a:latin typeface="Happy Monkey"/>
              <a:ea typeface="Happy Monkey"/>
              <a:cs typeface="Happy Monkey"/>
              <a:sym typeface="Happy Monkey"/>
            </a:endParaRPr>
          </a:p>
          <a:p>
            <a:pPr marL="0" lvl="0" indent="0" algn="l" rtl="0">
              <a:lnSpc>
                <a:spcPct val="150000"/>
              </a:lnSpc>
              <a:spcBef>
                <a:spcPts val="0"/>
              </a:spcBef>
              <a:spcAft>
                <a:spcPts val="0"/>
              </a:spcAft>
              <a:buNone/>
            </a:pPr>
            <a:r>
              <a:rPr lang="en" sz="1800" b="1">
                <a:solidFill>
                  <a:srgbClr val="000000"/>
                </a:solidFill>
                <a:latin typeface="Happy Monkey"/>
                <a:ea typeface="Happy Monkey"/>
                <a:cs typeface="Happy Monkey"/>
                <a:sym typeface="Happy Monkey"/>
              </a:rPr>
              <a:t>Help each other: </a:t>
            </a:r>
            <a:r>
              <a:rPr lang="en" sz="1800">
                <a:solidFill>
                  <a:srgbClr val="000000"/>
                </a:solidFill>
                <a:latin typeface="Happy Monkey"/>
                <a:ea typeface="Happy Monkey"/>
                <a:cs typeface="Happy Monkey"/>
                <a:sym typeface="Happy Monkey"/>
              </a:rPr>
              <a:t>Help clean up or pick up your toys</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a:solidFill>
                  <a:srgbClr val="000000"/>
                </a:solidFill>
                <a:latin typeface="Happy Monkey"/>
                <a:ea typeface="Happy Monkey"/>
                <a:cs typeface="Happy Monkey"/>
                <a:sym typeface="Happy Monkey"/>
              </a:rPr>
              <a:t>What else can you do?</a:t>
            </a:r>
            <a:endParaRPr>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a:latin typeface="Happy Monkey"/>
              <a:ea typeface="Happy Monkey"/>
              <a:cs typeface="Happy Monkey"/>
              <a:sym typeface="Happy Monkey"/>
            </a:endParaRPr>
          </a:p>
        </p:txBody>
      </p:sp>
      <p:pic>
        <p:nvPicPr>
          <p:cNvPr id="66" name="Google Shape;66;p15" descr="Age Range: 4 - 8 years.  &quot;Do not do to others that which would anger you if others did it to you.&quot;―Socrates (the Greek philosopher), circa 470-399 B.C.&#10;&#10;Mr. Rabbit's new neighbors are Otters.  OTTERS!  But he doesn't know anything about otters. Will they get along? Will they be friends?&#10;Just treat otters the same way you'd like them to treat you, advises Mr. Owl.&#10;&#10;In her smart, playful style Laurie Keller highlights how to be a good friend and neighbor―simply follow the Golden Rule! This title has Common Core connections." title="Do Unto Otters: A Book About Manners  by Laurie Keller">
            <a:hlinkClick r:id="rId3"/>
          </p:cNvPr>
          <p:cNvPicPr preferRelativeResize="0"/>
          <p:nvPr/>
        </p:nvPicPr>
        <p:blipFill>
          <a:blip r:embed="rId4">
            <a:alphaModFix/>
          </a:blip>
          <a:stretch>
            <a:fillRect/>
          </a:stretch>
        </p:blipFill>
        <p:spPr>
          <a:xfrm>
            <a:off x="4572000" y="1542925"/>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311700" y="19505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2</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highlight>
                  <a:srgbClr val="FF00FF"/>
                </a:highlight>
                <a:latin typeface="Happy Monkey"/>
                <a:ea typeface="Happy Monkey"/>
                <a:cs typeface="Happy Monkey"/>
                <a:sym typeface="Happy Monkey"/>
              </a:rPr>
              <a:t>“It’s not what happens to you, but </a:t>
            </a:r>
            <a:r>
              <a:rPr lang="en" sz="1800">
                <a:highlight>
                  <a:srgbClr val="FF00FF"/>
                </a:highlight>
                <a:uFill>
                  <a:noFill/>
                </a:uFill>
                <a:latin typeface="Happy Monkey"/>
                <a:ea typeface="Happy Monkey"/>
                <a:cs typeface="Happy Monkey"/>
                <a:sym typeface="Happy Monkey"/>
                <a:hlinkClick r:id="rId3"/>
              </a:rPr>
              <a:t>how you react to it that matters</a:t>
            </a:r>
            <a:r>
              <a:rPr lang="en" sz="1800">
                <a:highlight>
                  <a:srgbClr val="FF00FF"/>
                </a:highlight>
                <a:latin typeface="Happy Monkey"/>
                <a:ea typeface="Happy Monkey"/>
                <a:cs typeface="Happy Monkey"/>
                <a:sym typeface="Happy Monkey"/>
              </a:rPr>
              <a:t>.” – </a:t>
            </a:r>
            <a:r>
              <a:rPr lang="en" sz="1800" b="1">
                <a:highlight>
                  <a:srgbClr val="FF00FF"/>
                </a:highlight>
                <a:uFill>
                  <a:noFill/>
                </a:uFill>
                <a:latin typeface="Happy Monkey"/>
                <a:ea typeface="Happy Monkey"/>
                <a:cs typeface="Happy Monkey"/>
                <a:sym typeface="Happy Monkey"/>
                <a:hlinkClick r:id="rId4"/>
              </a:rPr>
              <a:t>Epictetus</a:t>
            </a:r>
            <a:endParaRPr sz="6000">
              <a:latin typeface="Happy Monkey"/>
              <a:ea typeface="Happy Monkey"/>
              <a:cs typeface="Happy Monkey"/>
              <a:sym typeface="Happy Monke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05250" y="190500"/>
            <a:ext cx="4675800" cy="100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latin typeface="Happy Monkey"/>
                <a:ea typeface="Happy Monkey"/>
                <a:cs typeface="Happy Monkey"/>
                <a:sym typeface="Happy Monkey"/>
              </a:rPr>
              <a:t>Stick and Stone</a:t>
            </a:r>
            <a:endParaRPr sz="2400">
              <a:latin typeface="Happy Monkey"/>
              <a:ea typeface="Happy Monkey"/>
              <a:cs typeface="Happy Monkey"/>
              <a:sym typeface="Happy Monkey"/>
            </a:endParaRPr>
          </a:p>
          <a:p>
            <a:pPr marL="0" lvl="0" indent="0" algn="ctr" rtl="0">
              <a:spcBef>
                <a:spcPts val="0"/>
              </a:spcBef>
              <a:spcAft>
                <a:spcPts val="0"/>
              </a:spcAft>
              <a:buNone/>
            </a:pPr>
            <a:r>
              <a:rPr lang="en" sz="2400">
                <a:latin typeface="Happy Monkey"/>
                <a:ea typeface="Happy Monkey"/>
                <a:cs typeface="Happy Monkey"/>
                <a:sym typeface="Happy Monkey"/>
              </a:rPr>
              <a:t>By: Beth Ferry and Tom Lichtenheld</a:t>
            </a:r>
            <a:endParaRPr sz="2400">
              <a:latin typeface="Happy Monkey"/>
              <a:ea typeface="Happy Monkey"/>
              <a:cs typeface="Happy Monkey"/>
              <a:sym typeface="Happy Monkey"/>
            </a:endParaRPr>
          </a:p>
        </p:txBody>
      </p:sp>
      <p:sp>
        <p:nvSpPr>
          <p:cNvPr id="77" name="Google Shape;77;p17"/>
          <p:cNvSpPr txBox="1">
            <a:spLocks noGrp="1"/>
          </p:cNvSpPr>
          <p:nvPr>
            <p:ph type="subTitle" idx="1"/>
          </p:nvPr>
        </p:nvSpPr>
        <p:spPr>
          <a:xfrm>
            <a:off x="51675" y="42350"/>
            <a:ext cx="43773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rgbClr val="000000"/>
                </a:solidFill>
                <a:latin typeface="Happy Monkey"/>
                <a:ea typeface="Happy Monkey"/>
                <a:cs typeface="Happy Monkey"/>
                <a:sym typeface="Happy Monkey"/>
              </a:rPr>
              <a:t>Before you watch:</a:t>
            </a:r>
            <a:endParaRPr sz="1800"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a:solidFill>
                  <a:srgbClr val="000000"/>
                </a:solidFill>
                <a:latin typeface="Happy Monkey"/>
                <a:ea typeface="Happy Monkey"/>
                <a:cs typeface="Happy Monkey"/>
                <a:sym typeface="Happy Monkey"/>
              </a:rPr>
              <a:t>Predict what you think it will be about. </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b="1">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b="1" u="sng">
                <a:solidFill>
                  <a:srgbClr val="000000"/>
                </a:solidFill>
                <a:latin typeface="Happy Monkey"/>
                <a:ea typeface="Happy Monkey"/>
                <a:cs typeface="Happy Monkey"/>
                <a:sym typeface="Happy Monkey"/>
              </a:rPr>
              <a:t>After you watch:</a:t>
            </a:r>
            <a:endParaRPr sz="1800" b="1" u="sng">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a:solidFill>
                  <a:srgbClr val="000000"/>
                </a:solidFill>
                <a:latin typeface="Happy Monkey"/>
                <a:ea typeface="Happy Monkey"/>
                <a:cs typeface="Happy Monkey"/>
                <a:sym typeface="Happy Monkey"/>
              </a:rPr>
              <a:t>Why did Stick and Stone become friends?</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a:solidFill>
                  <a:srgbClr val="000000"/>
                </a:solidFill>
                <a:latin typeface="Happy Monkey"/>
                <a:ea typeface="Happy Monkey"/>
                <a:cs typeface="Happy Monkey"/>
                <a:sym typeface="Happy Monkey"/>
              </a:rPr>
              <a:t>What does it mean to stick up for someone?</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a:solidFill>
                  <a:srgbClr val="000000"/>
                </a:solidFill>
                <a:latin typeface="Happy Monkey"/>
                <a:ea typeface="Happy Monkey"/>
                <a:cs typeface="Happy Monkey"/>
                <a:sym typeface="Happy Monkey"/>
              </a:rPr>
              <a:t>What kind of friend is pinecone?</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chemeClr val="dk1"/>
              </a:solidFill>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solidFill>
                  <a:schemeClr val="dk1"/>
                </a:solidFill>
                <a:latin typeface="Happy Monkey"/>
                <a:ea typeface="Happy Monkey"/>
                <a:cs typeface="Happy Monkey"/>
                <a:sym typeface="Happy Monkey"/>
              </a:rPr>
              <a:t>What does the phrase “Stick, Stone. A perfect 10,” mean?</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r>
              <a:rPr lang="en" sz="1800" b="1" u="sng">
                <a:solidFill>
                  <a:srgbClr val="000000"/>
                </a:solidFill>
                <a:latin typeface="Happy Monkey"/>
                <a:ea typeface="Happy Monkey"/>
                <a:cs typeface="Happy Monkey"/>
                <a:sym typeface="Happy Monkey"/>
              </a:rPr>
              <a:t>ACTIVITY:</a:t>
            </a:r>
            <a:r>
              <a:rPr lang="en" sz="1800">
                <a:solidFill>
                  <a:srgbClr val="000000"/>
                </a:solidFill>
                <a:latin typeface="Happy Monkey"/>
                <a:ea typeface="Happy Monkey"/>
                <a:cs typeface="Happy Monkey"/>
                <a:sym typeface="Happy Monkey"/>
              </a:rPr>
              <a:t> Draw a picture of yourself helping a friend. </a:t>
            </a: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a:p>
            <a:pPr marL="0" lvl="0" indent="0" algn="ctr" rtl="0">
              <a:spcBef>
                <a:spcPts val="0"/>
              </a:spcBef>
              <a:spcAft>
                <a:spcPts val="0"/>
              </a:spcAft>
              <a:buNone/>
            </a:pPr>
            <a:endParaRPr sz="1800">
              <a:solidFill>
                <a:srgbClr val="000000"/>
              </a:solidFill>
              <a:latin typeface="Happy Monkey"/>
              <a:ea typeface="Happy Monkey"/>
              <a:cs typeface="Happy Monkey"/>
              <a:sym typeface="Happy Monkey"/>
            </a:endParaRPr>
          </a:p>
        </p:txBody>
      </p:sp>
      <p:pic>
        <p:nvPicPr>
          <p:cNvPr id="78" name="Google Shape;78;p17" descr="Age Range: 4 - 7 years.  When Stick rescues Stone from a prickly situation with a Pinecone, the pair becomes fast friends. But when Stick gets stuck, can Stone return the favor?&#10;Author Beth Ferry makes a memorable debut with a warm, rhyming text that includes a subtle anti-bullying message even the youngest reader will understand. New York Times bestselling illustrator Tom Lichtenheld imbues Stick and Stone with energy, emotion, and personality to spare.&#10;        In this funny story about kindness and friendship, Stick and Stone join George and Martha, Frog and Toad, and Elephant and Piggie, as some of the best friend duos in children’s literature." title="Stick and Stone by Beth Ferry (Author)">
            <a:hlinkClick r:id="rId3"/>
          </p:cNvPr>
          <p:cNvPicPr preferRelativeResize="0"/>
          <p:nvPr/>
        </p:nvPicPr>
        <p:blipFill>
          <a:blip r:embed="rId4">
            <a:alphaModFix/>
          </a:blip>
          <a:stretch>
            <a:fillRect/>
          </a:stretch>
        </p:blipFill>
        <p:spPr>
          <a:xfrm>
            <a:off x="4572000" y="1156200"/>
            <a:ext cx="4572000" cy="4024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ctrTitle"/>
          </p:nvPr>
        </p:nvSpPr>
        <p:spPr>
          <a:xfrm>
            <a:off x="311700" y="19466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3</a:t>
            </a:r>
            <a:endParaRPr sz="6000">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 sz="1800">
                <a:highlight>
                  <a:srgbClr val="FF00FF"/>
                </a:highlight>
                <a:latin typeface="Happy Monkey"/>
                <a:ea typeface="Happy Monkey"/>
                <a:cs typeface="Happy Monkey"/>
                <a:sym typeface="Happy Monkey"/>
              </a:rPr>
              <a:t>“The more that you read, the more things you will know. The more that you learn, the more places you’ll go.” – </a:t>
            </a:r>
            <a:r>
              <a:rPr lang="en" sz="1800" b="1">
                <a:highlight>
                  <a:srgbClr val="FF00FF"/>
                </a:highlight>
                <a:latin typeface="Happy Monkey"/>
                <a:ea typeface="Happy Monkey"/>
                <a:cs typeface="Happy Monkey"/>
                <a:sym typeface="Happy Monkey"/>
              </a:rPr>
              <a:t>Dr. Seuss</a:t>
            </a:r>
            <a:endParaRPr sz="6000">
              <a:latin typeface="Happy Monkey"/>
              <a:ea typeface="Happy Monkey"/>
              <a:cs typeface="Happy Monkey"/>
              <a:sym typeface="Happy Monke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65500" y="38100"/>
            <a:ext cx="4045200" cy="100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Happy Monkey"/>
                <a:ea typeface="Happy Monkey"/>
                <a:cs typeface="Happy Monkey"/>
                <a:sym typeface="Happy Monkey"/>
              </a:rPr>
              <a:t>The Good Egg</a:t>
            </a:r>
            <a:endParaRPr sz="3000">
              <a:latin typeface="Happy Monkey"/>
              <a:ea typeface="Happy Monkey"/>
              <a:cs typeface="Happy Monkey"/>
              <a:sym typeface="Happy Monkey"/>
            </a:endParaRPr>
          </a:p>
          <a:p>
            <a:pPr marL="0" lvl="0" indent="0" algn="ctr" rtl="0">
              <a:spcBef>
                <a:spcPts val="0"/>
              </a:spcBef>
              <a:spcAft>
                <a:spcPts val="0"/>
              </a:spcAft>
              <a:buNone/>
            </a:pPr>
            <a:r>
              <a:rPr lang="en" sz="3000">
                <a:latin typeface="Happy Monkey"/>
                <a:ea typeface="Happy Monkey"/>
                <a:cs typeface="Happy Monkey"/>
                <a:sym typeface="Happy Monkey"/>
              </a:rPr>
              <a:t>By: Jory John</a:t>
            </a:r>
            <a:endParaRPr sz="3000">
              <a:latin typeface="Happy Monkey"/>
              <a:ea typeface="Happy Monkey"/>
              <a:cs typeface="Happy Monkey"/>
              <a:sym typeface="Happy Monkey"/>
            </a:endParaRPr>
          </a:p>
        </p:txBody>
      </p:sp>
      <p:pic>
        <p:nvPicPr>
          <p:cNvPr id="89" name="Google Shape;89;p19" descr="The Good Egg by Jory John - Read Aloud by krowe4kids.&#10;&#10;The good egg gets tired of being surrounded by bad eggs so he decides to take some time to himself. When he begins missing the rest of the carton, he realizes, it may not always be easy being the good egg but it's worth it. &#10;&#10;Subscribe to krowe4kids." title="The Good Egg by Jory John -Read Aloud by krowe4kids.">
            <a:hlinkClick r:id="rId3"/>
          </p:cNvPr>
          <p:cNvPicPr preferRelativeResize="0"/>
          <p:nvPr/>
        </p:nvPicPr>
        <p:blipFill>
          <a:blip r:embed="rId4">
            <a:alphaModFix/>
          </a:blip>
          <a:stretch>
            <a:fillRect/>
          </a:stretch>
        </p:blipFill>
        <p:spPr>
          <a:xfrm>
            <a:off x="39400" y="1042275"/>
            <a:ext cx="4456400" cy="4070350"/>
          </a:xfrm>
          <a:prstGeom prst="rect">
            <a:avLst/>
          </a:prstGeom>
          <a:noFill/>
          <a:ln>
            <a:noFill/>
          </a:ln>
        </p:spPr>
      </p:pic>
      <p:sp>
        <p:nvSpPr>
          <p:cNvPr id="90" name="Google Shape;90;p19"/>
          <p:cNvSpPr txBox="1"/>
          <p:nvPr/>
        </p:nvSpPr>
        <p:spPr>
          <a:xfrm>
            <a:off x="4982375" y="409000"/>
            <a:ext cx="3718200" cy="43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a:solidFill>
                  <a:schemeClr val="dk1"/>
                </a:solidFill>
                <a:latin typeface="Happy Monkey"/>
                <a:ea typeface="Happy Monkey"/>
                <a:cs typeface="Happy Monkey"/>
                <a:sym typeface="Happy Monkey"/>
              </a:rPr>
              <a:t>The Good Egg reminds us we don’t have to be perfect and neither do the people in our house!</a:t>
            </a:r>
            <a:endParaRPr sz="2100">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sz="2100">
              <a:solidFill>
                <a:schemeClr val="dk1"/>
              </a:solidFill>
              <a:latin typeface="Happy Monkey"/>
              <a:ea typeface="Happy Monkey"/>
              <a:cs typeface="Happy Monkey"/>
              <a:sym typeface="Happy Monkey"/>
            </a:endParaRPr>
          </a:p>
          <a:p>
            <a:pPr marL="0" lvl="0" indent="0" algn="ctr" rtl="0">
              <a:spcBef>
                <a:spcPts val="0"/>
              </a:spcBef>
              <a:spcAft>
                <a:spcPts val="0"/>
              </a:spcAft>
              <a:buNone/>
            </a:pPr>
            <a:r>
              <a:rPr lang="en" sz="2100">
                <a:solidFill>
                  <a:schemeClr val="dk1"/>
                </a:solidFill>
                <a:latin typeface="Happy Monkey"/>
                <a:ea typeface="Happy Monkey"/>
                <a:cs typeface="Happy Monkey"/>
                <a:sym typeface="Happy Monkey"/>
              </a:rPr>
              <a:t>Try out one of the Good Egg’s ideas for feeling better!</a:t>
            </a:r>
            <a:endParaRPr sz="2100">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Take deep breaths</a:t>
            </a: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Paint or draw a picture</a:t>
            </a: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Play outside </a:t>
            </a:r>
            <a:endParaRPr sz="2100">
              <a:solidFill>
                <a:schemeClr val="dk1"/>
              </a:solidFill>
              <a:latin typeface="Happy Monkey"/>
              <a:ea typeface="Happy Monkey"/>
              <a:cs typeface="Happy Monkey"/>
              <a:sym typeface="Happy Monke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ctrTitle"/>
          </p:nvPr>
        </p:nvSpPr>
        <p:spPr>
          <a:xfrm>
            <a:off x="311700" y="1641875"/>
            <a:ext cx="8520600" cy="10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latin typeface="Happy Monkey"/>
                <a:ea typeface="Happy Monkey"/>
                <a:cs typeface="Happy Monkey"/>
                <a:sym typeface="Happy Monkey"/>
              </a:rPr>
              <a:t>Activity 4</a:t>
            </a:r>
            <a:endParaRPr sz="6000">
              <a:latin typeface="Happy Monkey"/>
              <a:ea typeface="Happy Monkey"/>
              <a:cs typeface="Happy Monkey"/>
              <a:sym typeface="Happy Monkey"/>
            </a:endParaRPr>
          </a:p>
          <a:p>
            <a:pPr marL="0" lvl="0" indent="0" algn="ctr" rtl="0">
              <a:spcBef>
                <a:spcPts val="0"/>
              </a:spcBef>
              <a:spcAft>
                <a:spcPts val="0"/>
              </a:spcAft>
              <a:buNone/>
            </a:pPr>
            <a:r>
              <a:rPr lang="en" sz="1800">
                <a:highlight>
                  <a:srgbClr val="FF00FF"/>
                </a:highlight>
                <a:latin typeface="Happy Monkey"/>
                <a:ea typeface="Happy Monkey"/>
                <a:cs typeface="Happy Monkey"/>
                <a:sym typeface="Happy Monkey"/>
              </a:rPr>
              <a:t> “We all can dance when we find music we love.” – </a:t>
            </a:r>
            <a:r>
              <a:rPr lang="en" sz="1800" b="1">
                <a:highlight>
                  <a:srgbClr val="FF00FF"/>
                </a:highlight>
                <a:latin typeface="Happy Monkey"/>
                <a:ea typeface="Happy Monkey"/>
                <a:cs typeface="Happy Monkey"/>
                <a:sym typeface="Happy Monkey"/>
              </a:rPr>
              <a:t>Giles Andreae</a:t>
            </a:r>
            <a:endParaRPr sz="1800">
              <a:highlight>
                <a:srgbClr val="FF00FF"/>
              </a:highlight>
              <a:latin typeface="Happy Monkey"/>
              <a:ea typeface="Happy Monkey"/>
              <a:cs typeface="Happy Monkey"/>
              <a:sym typeface="Happy Monke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body" idx="2"/>
          </p:nvPr>
        </p:nvSpPr>
        <p:spPr>
          <a:xfrm>
            <a:off x="367500" y="124800"/>
            <a:ext cx="3837000" cy="1178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900" b="1" u="sng">
                <a:solidFill>
                  <a:srgbClr val="000000"/>
                </a:solidFill>
                <a:latin typeface="Happy Monkey"/>
                <a:ea typeface="Happy Monkey"/>
                <a:cs typeface="Happy Monkey"/>
                <a:sym typeface="Happy Monkey"/>
              </a:rPr>
              <a:t>Count on Me</a:t>
            </a:r>
            <a:endParaRPr sz="1900" b="1" u="sng">
              <a:solidFill>
                <a:srgbClr val="000000"/>
              </a:solidFill>
              <a:latin typeface="Happy Monkey"/>
              <a:ea typeface="Happy Monkey"/>
              <a:cs typeface="Happy Monkey"/>
              <a:sym typeface="Happy Monkey"/>
            </a:endParaRPr>
          </a:p>
          <a:p>
            <a:pPr marL="0" lvl="0" indent="0" algn="ctr" rtl="0">
              <a:lnSpc>
                <a:spcPct val="100000"/>
              </a:lnSpc>
              <a:spcBef>
                <a:spcPts val="1600"/>
              </a:spcBef>
              <a:spcAft>
                <a:spcPts val="1600"/>
              </a:spcAft>
              <a:buNone/>
            </a:pPr>
            <a:r>
              <a:rPr lang="en" sz="1900" b="1" u="sng">
                <a:solidFill>
                  <a:srgbClr val="000000"/>
                </a:solidFill>
                <a:latin typeface="Happy Monkey"/>
                <a:ea typeface="Happy Monkey"/>
                <a:cs typeface="Happy Monkey"/>
                <a:sym typeface="Happy Monkey"/>
              </a:rPr>
              <a:t>By: Bruno Mars</a:t>
            </a:r>
            <a:endParaRPr sz="1900" b="1" u="sng">
              <a:solidFill>
                <a:srgbClr val="000000"/>
              </a:solidFill>
              <a:latin typeface="Happy Monkey"/>
              <a:ea typeface="Happy Monkey"/>
              <a:cs typeface="Happy Monkey"/>
              <a:sym typeface="Happy Monkey"/>
            </a:endParaRPr>
          </a:p>
        </p:txBody>
      </p:sp>
      <p:sp>
        <p:nvSpPr>
          <p:cNvPr id="101" name="Google Shape;101;p21"/>
          <p:cNvSpPr txBox="1"/>
          <p:nvPr/>
        </p:nvSpPr>
        <p:spPr>
          <a:xfrm>
            <a:off x="4697325" y="185900"/>
            <a:ext cx="4313100" cy="47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1"/>
          <p:cNvSpPr txBox="1"/>
          <p:nvPr/>
        </p:nvSpPr>
        <p:spPr>
          <a:xfrm>
            <a:off x="4697325" y="161150"/>
            <a:ext cx="4176600" cy="49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dk1"/>
                </a:solidFill>
                <a:latin typeface="Happy Monkey"/>
                <a:ea typeface="Happy Monkey"/>
                <a:cs typeface="Happy Monkey"/>
                <a:sym typeface="Happy Monkey"/>
              </a:rPr>
              <a:t>Help your friends count on you, even when we have to stay home!</a:t>
            </a:r>
            <a:endParaRPr sz="2100">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sz="2100">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 sz="2100" b="1" u="sng">
                <a:solidFill>
                  <a:schemeClr val="dk1"/>
                </a:solidFill>
                <a:latin typeface="Happy Monkey"/>
                <a:ea typeface="Happy Monkey"/>
                <a:cs typeface="Happy Monkey"/>
                <a:sym typeface="Happy Monkey"/>
              </a:rPr>
              <a:t>Think about:</a:t>
            </a:r>
            <a:r>
              <a:rPr lang="en" sz="2100">
                <a:solidFill>
                  <a:schemeClr val="dk1"/>
                </a:solidFill>
                <a:latin typeface="Happy Monkey"/>
                <a:ea typeface="Happy Monkey"/>
                <a:cs typeface="Happy Monkey"/>
                <a:sym typeface="Happy Monkey"/>
              </a:rPr>
              <a:t> How does this song and video make you feel?</a:t>
            </a:r>
            <a:endParaRPr sz="2100">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sz="2100">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 sz="2100" b="1" u="sng">
                <a:solidFill>
                  <a:schemeClr val="dk1"/>
                </a:solidFill>
                <a:latin typeface="Happy Monkey"/>
                <a:ea typeface="Happy Monkey"/>
                <a:cs typeface="Happy Monkey"/>
                <a:sym typeface="Happy Monkey"/>
              </a:rPr>
              <a:t>Count on me:</a:t>
            </a:r>
            <a:endParaRPr sz="2100" b="1" u="sng">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Draw pictures to post in your window. Friends on a walk can look for them.</a:t>
            </a: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Draw a card for a friend.</a:t>
            </a:r>
            <a:endParaRPr sz="2100">
              <a:solidFill>
                <a:schemeClr val="dk1"/>
              </a:solidFill>
              <a:latin typeface="Happy Monkey"/>
              <a:ea typeface="Happy Monkey"/>
              <a:cs typeface="Happy Monkey"/>
              <a:sym typeface="Happy Monkey"/>
            </a:endParaRPr>
          </a:p>
          <a:p>
            <a:pPr marL="457200" lvl="0" indent="-361950" algn="l" rtl="0">
              <a:spcBef>
                <a:spcPts val="0"/>
              </a:spcBef>
              <a:spcAft>
                <a:spcPts val="0"/>
              </a:spcAft>
              <a:buClr>
                <a:schemeClr val="dk1"/>
              </a:buClr>
              <a:buSzPts val="2100"/>
              <a:buFont typeface="Happy Monkey"/>
              <a:buAutoNum type="arabicPeriod"/>
            </a:pPr>
            <a:r>
              <a:rPr lang="en" sz="2100">
                <a:solidFill>
                  <a:schemeClr val="dk1"/>
                </a:solidFill>
                <a:latin typeface="Happy Monkey"/>
                <a:ea typeface="Happy Monkey"/>
                <a:cs typeface="Happy Monkey"/>
                <a:sym typeface="Happy Monkey"/>
              </a:rPr>
              <a:t>Ask an adult to help you call a friend to say hello!</a:t>
            </a:r>
            <a:endParaRPr sz="2100">
              <a:solidFill>
                <a:schemeClr val="dk1"/>
              </a:solidFill>
              <a:latin typeface="Happy Monkey"/>
              <a:ea typeface="Happy Monkey"/>
              <a:cs typeface="Happy Monkey"/>
              <a:sym typeface="Happy Monkey"/>
            </a:endParaRPr>
          </a:p>
        </p:txBody>
      </p:sp>
      <p:pic>
        <p:nvPicPr>
          <p:cNvPr id="103" name="Google Shape;103;p21" descr="Bruno Mars - &quot;Count On Me&quot; - Lyrics on screen and in description.&#10;I've used beautiful photos of animal friends for this song about friendship.&#10;&#10;&quot;Count on Me&quot; is a song by American singer and songwriter Bruno Mars for his debut studio album Doo-Wops &amp; Hooligans (2010). It was written by Mars, and Philip Lawrence and Ari Levine of production team The Smeezingtons, who also handled the song's production. The song has been released as a radio single in Australia and New Zealand, serving as the overall fifth single from Doo-Wops &amp; Hooligans.&#10;&#10;Bruno Mars - &quot;Count On Me&quot; Lyrics:&#10;&#10;Oh uh-huh&#10;If you ever find yourself stuck in the middle of the sea&#10;I'll sail the world to find you&#10;If you ever find yourself lost in the dark and you can't see&#10;I'll be the light to guide you&#10;&#10;We find out what we're made of&#10;When we are called to help our friends in need&#10;&#10;[Chorus:]&#10;You can count on me like 1, 2, 3&#10;I'll be there&#10;And I know when I need it&#10;I can count on you like 4, 3, 2&#10;You'll be there&#10;'Cause that's what friends are supposed to do, oh yeah&#10;Ooooooh, oooohhh yeah, yeah&#10;&#10;[Verse 2:]&#10;If you're tossin' and you're turnin'&#10;And you just can't fall asleep&#10;I'll sing a song beside you&#10;And if you ever forget how much you really mean to me&#10;Every day I will remind you&#10;&#10;Oooh&#10;We find out what we're made of&#10;When we are called to help our friends in need&#10;&#10;[Chorus:]&#10;You can count on me like 1, 2, 3&#10;I'll be there&#10;And I know when I need it&#10;I can count on you like 4, 3, 2&#10;You'll be there&#10;'Cause that's what friends are supposed to do, oh yeah&#10;Ooooooh, oooohhh yeah, yeah&#10;&#10;You'll always have my shoulder when you cry&#10;Oh, I'll never let go, never say goodbye&#10;You know...&#10;&#10;[Chorus:]&#10;You can count on me like 1, 2, 3&#10;I'll be there&#10;And I know when I need it&#10;I can count on you like 4, 3, 2&#10;You'll be there&#10;'Cause that's what friends are supposed to do, oh yeah&#10;Ooooooh, oooohhh&#10;&#10;You can count on me 'cause I can count on you" title="Bruno Mars - Count On Me - Lyrics on screen">
            <a:hlinkClick r:id="rId3"/>
          </p:cNvPr>
          <p:cNvPicPr preferRelativeResize="0"/>
          <p:nvPr/>
        </p:nvPicPr>
        <p:blipFill>
          <a:blip r:embed="rId4">
            <a:alphaModFix/>
          </a:blip>
          <a:stretch>
            <a:fillRect/>
          </a:stretch>
        </p:blipFill>
        <p:spPr>
          <a:xfrm>
            <a:off x="0" y="1455300"/>
            <a:ext cx="4544924" cy="32944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946</Words>
  <Application>Microsoft Office PowerPoint</Application>
  <PresentationFormat>On-screen Show (16:9)</PresentationFormat>
  <Paragraphs>120</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Happy Monkey</vt:lpstr>
      <vt:lpstr>Simple Light</vt:lpstr>
      <vt:lpstr>More ideas for Social Emotional Learning at Home TK-2nd!  Created by: Hilary Ramirez (School Counselor)  and Megan Gross (SAI Teacher on Special Assignment)</vt:lpstr>
      <vt:lpstr>Activity 1 “The only way to have a friend is to be one.”- Ralph Waldo Emerson </vt:lpstr>
      <vt:lpstr>Do Unto Otters By: Laurie Keller</vt:lpstr>
      <vt:lpstr>Activity 2 “It’s not what happens to you, but how you react to it that matters.” – Epictetus</vt:lpstr>
      <vt:lpstr>Stick and Stone By: Beth Ferry and Tom Lichtenheld</vt:lpstr>
      <vt:lpstr>Activity 3 “The more that you read, the more things you will know. The more that you learn, the more places you’ll go.” – Dr. Seuss</vt:lpstr>
      <vt:lpstr>The Good Egg By: Jory John</vt:lpstr>
      <vt:lpstr>Activity 4  “We all can dance when we find music we love.” – Giles Andreae</vt:lpstr>
      <vt:lpstr>PowerPoint Presentation</vt:lpstr>
      <vt:lpstr>Activity 5 “You always pass failure on the way to success.” -Mickey Rooney</vt:lpstr>
      <vt:lpstr>Mindful Breathing Techniques</vt:lpstr>
      <vt:lpstr>Activity 6  “Why fit in when you were born to stand out?” – Dr. Seuss</vt:lpstr>
      <vt:lpstr>My Many Colored Days By: Dr. Seuss</vt:lpstr>
      <vt:lpstr>Activity 7 “Make each day your masterpiece.” – John Wooden</vt:lpstr>
      <vt:lpstr>The Dot By: Peter H. Reynolds</vt:lpstr>
      <vt:lpstr>Activity 8 “Do what you can, with what you have, where you are.” – Theodore Roosevelt</vt:lpstr>
      <vt:lpstr>Rosie Revere, Engineer By: Andrea Beaty</vt:lpstr>
      <vt:lpstr>Being an Engineer</vt:lpstr>
      <vt:lpstr>LEGO Creations</vt:lpstr>
      <vt:lpstr>Activity 9 “We grow great by dreams.”-Woodrow Wilson</vt:lpstr>
      <vt:lpstr>Emotions Charades</vt:lpstr>
      <vt:lpstr>Activity 10 “No one is perfect – that’s why pencils have erasers.”  – Wolfgang Riebe</vt:lpstr>
      <vt:lpstr>Clark the Shark By:Bruce Hale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ideas for Social Emotional Learning at Home TK-2nd!  Created by: Hilary Ramirez (School Counselor)  and Megan Gross (SAI Teacher on Special Assignment)</dc:title>
  <dc:creator>Maribeth</dc:creator>
  <cp:lastModifiedBy>Maribeth</cp:lastModifiedBy>
  <cp:revision>1</cp:revision>
  <dcterms:modified xsi:type="dcterms:W3CDTF">2020-03-27T23:52:57Z</dcterms:modified>
</cp:coreProperties>
</file>